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7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  <p:sldId id="26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5" y="-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90FACC-F231-4761-BC93-2F9C107A16E8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BC430C-7B2B-44FA-90E4-F21B077D394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0686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BC430C-7B2B-44FA-90E4-F21B077D394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81804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362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741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771376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69721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35396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290735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40999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66271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42018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9810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2467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240462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54865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360111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5634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8523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5834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2140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0083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56552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8856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4766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9788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69AFBA0E-5CA2-43EB-8ADD-BE2BBBD0B840}" type="datetimeFigureOut">
              <a:rPr lang="ko-KR" altLang="en-US" smtClean="0"/>
              <a:t>2025-06-24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A7FE0378-9FD0-4AFB-89D2-2EC2E767C3C7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0961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2.png"/><Relationship Id="rId5" Type="http://schemas.openxmlformats.org/officeDocument/2006/relationships/slideLayout" Target="../slideLayouts/slideLayout13.xml"/><Relationship Id="rId4" Type="http://schemas.openxmlformats.org/officeDocument/2006/relationships/video" Target="../media/media2.mp4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3AA237-59A0-F521-046A-3E28BEDDF7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0268"/>
            <a:ext cx="9144000" cy="2387600"/>
          </a:xfrm>
        </p:spPr>
        <p:txBody>
          <a:bodyPr/>
          <a:lstStyle/>
          <a:p>
            <a:r>
              <a:rPr lang="en-US" altLang="ko-KR" dirty="0"/>
              <a:t>COSE421 class project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9CEC171-833E-7AAD-7A49-EDCD9B93E0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085991"/>
            <a:ext cx="9144000" cy="1655762"/>
          </a:xfrm>
        </p:spPr>
        <p:txBody>
          <a:bodyPr/>
          <a:lstStyle/>
          <a:p>
            <a:r>
              <a:rPr lang="en-US" altLang="ko-KR" dirty="0"/>
              <a:t>Self driving toy car</a:t>
            </a:r>
            <a:endParaRPr lang="ko-KR" altLang="en-US" dirty="0"/>
          </a:p>
        </p:txBody>
      </p:sp>
      <p:sp>
        <p:nvSpPr>
          <p:cNvPr id="4" name="부제목 2">
            <a:extLst>
              <a:ext uri="{FF2B5EF4-FFF2-40B4-BE49-F238E27FC236}">
                <a16:creationId xmlns:a16="http://schemas.microsoft.com/office/drawing/2014/main" id="{6A72FD9B-D47E-32AC-7C95-E1A465081823}"/>
              </a:ext>
            </a:extLst>
          </p:cNvPr>
          <p:cNvSpPr txBox="1">
            <a:spLocks/>
          </p:cNvSpPr>
          <p:nvPr/>
        </p:nvSpPr>
        <p:spPr>
          <a:xfrm>
            <a:off x="2789975" y="5893082"/>
            <a:ext cx="9144000" cy="6316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ko-KR" dirty="0"/>
              <a:t>2021320115 </a:t>
            </a:r>
            <a:r>
              <a:rPr lang="ko-KR" altLang="en-US" dirty="0"/>
              <a:t>이정원</a:t>
            </a:r>
          </a:p>
        </p:txBody>
      </p:sp>
    </p:spTree>
    <p:extLst>
      <p:ext uri="{BB962C8B-B14F-4D97-AF65-F5344CB8AC3E}">
        <p14:creationId xmlns:p14="http://schemas.microsoft.com/office/powerpoint/2010/main" val="30548378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A3DE2A-9C0E-3917-E4AC-18CF84CB7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9226E3-E983-E486-AB58-337F62B5E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Handlers</a:t>
            </a:r>
            <a:endParaRPr lang="ko-KR" altLang="en-US" dirty="0"/>
          </a:p>
        </p:txBody>
      </p:sp>
      <p:pic>
        <p:nvPicPr>
          <p:cNvPr id="6" name="그림 5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0777702-86A1-2D25-915E-1190F895AD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032"/>
          <a:stretch>
            <a:fillRect/>
          </a:stretch>
        </p:blipFill>
        <p:spPr>
          <a:xfrm>
            <a:off x="5067770" y="1785142"/>
            <a:ext cx="2528088" cy="2812700"/>
          </a:xfrm>
          <a:prstGeom prst="rect">
            <a:avLst/>
          </a:prstGeom>
        </p:spPr>
      </p:pic>
      <p:pic>
        <p:nvPicPr>
          <p:cNvPr id="4" name="그림 3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51291C9-42E7-61C1-EB9C-C3A5742F31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687" y="2055953"/>
            <a:ext cx="4851896" cy="3613496"/>
          </a:xfrm>
          <a:prstGeom prst="rect">
            <a:avLst/>
          </a:prstGeom>
        </p:spPr>
      </p:pic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AEF40CEE-B916-AA57-D743-9B89581F87BE}"/>
              </a:ext>
            </a:extLst>
          </p:cNvPr>
          <p:cNvSpPr txBox="1">
            <a:spLocks/>
          </p:cNvSpPr>
          <p:nvPr/>
        </p:nvSpPr>
        <p:spPr>
          <a:xfrm>
            <a:off x="8193393" y="1922463"/>
            <a:ext cx="2846082" cy="153257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/>
              <a:t>Look for the LIDAR data to find front(0 degree) distance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6B12B047-66F2-23F4-FC31-0CDEC563670F}"/>
              </a:ext>
            </a:extLst>
          </p:cNvPr>
          <p:cNvSpPr txBox="1">
            <a:spLocks/>
          </p:cNvSpPr>
          <p:nvPr/>
        </p:nvSpPr>
        <p:spPr>
          <a:xfrm>
            <a:off x="8193393" y="2954734"/>
            <a:ext cx="3093732" cy="817166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/>
              <a:t>To use correct distance</a:t>
            </a:r>
          </a:p>
          <a:p>
            <a:pPr marL="0" indent="0">
              <a:buNone/>
            </a:pPr>
            <a:r>
              <a:rPr lang="en-US" altLang="ko-KR" dirty="0"/>
              <a:t>Discard error data (9999, 0)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0BD691B2-737F-2D93-3A66-F796351A4BB6}"/>
              </a:ext>
            </a:extLst>
          </p:cNvPr>
          <p:cNvSpPr txBox="1">
            <a:spLocks/>
          </p:cNvSpPr>
          <p:nvPr/>
        </p:nvSpPr>
        <p:spPr>
          <a:xfrm>
            <a:off x="8193393" y="3819682"/>
            <a:ext cx="3246132" cy="214296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/>
              <a:t>If distance is shorter than 500, stop and see if left/right is open.</a:t>
            </a:r>
          </a:p>
          <a:p>
            <a:pPr marL="0" indent="0">
              <a:buNone/>
            </a:pPr>
            <a:r>
              <a:rPr lang="en-US" altLang="ko-KR" dirty="0"/>
              <a:t>Turn to the opened side. Continue calling turning function until front is open</a:t>
            </a:r>
          </a:p>
        </p:txBody>
      </p:sp>
    </p:spTree>
    <p:extLst>
      <p:ext uri="{BB962C8B-B14F-4D97-AF65-F5344CB8AC3E}">
        <p14:creationId xmlns:p14="http://schemas.microsoft.com/office/powerpoint/2010/main" val="18754234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AF3C27-6906-D45C-606F-AE673FB863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9926E6-E876-3621-7EE3-ABBB5A03F9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Turning functions</a:t>
            </a:r>
            <a:endParaRPr lang="ko-KR" altLang="en-US" dirty="0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A72AE959-6CD7-8ED5-3987-3EB8079D58FC}"/>
              </a:ext>
            </a:extLst>
          </p:cNvPr>
          <p:cNvSpPr txBox="1">
            <a:spLocks/>
          </p:cNvSpPr>
          <p:nvPr/>
        </p:nvSpPr>
        <p:spPr>
          <a:xfrm>
            <a:off x="8298168" y="4262913"/>
            <a:ext cx="3227082" cy="97583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/>
              <a:t>Sets the direction of motors oppositely and provide speed each</a:t>
            </a:r>
          </a:p>
        </p:txBody>
      </p:sp>
      <p:pic>
        <p:nvPicPr>
          <p:cNvPr id="4" name="그림 3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157F441-40B4-2B0A-8ADE-4D0909EBB0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43" y="2090737"/>
            <a:ext cx="7429500" cy="374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4264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93B6B5-7BE0-333B-4534-FF8CD6CFF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Speed graph</a:t>
            </a:r>
            <a:endParaRPr lang="ko-KR" altLang="en-US" dirty="0"/>
          </a:p>
        </p:txBody>
      </p:sp>
      <p:pic>
        <p:nvPicPr>
          <p:cNvPr id="5" name="내용 개체 틀 4" descr="텍스트, 그래프, 번호, 라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1F03ABA-DA97-D76C-0B91-E36244F50A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570" y="1931988"/>
            <a:ext cx="8274686" cy="4022725"/>
          </a:xfrm>
        </p:spPr>
      </p:pic>
      <p:sp>
        <p:nvSpPr>
          <p:cNvPr id="6" name="내용 개체 틀 2">
            <a:extLst>
              <a:ext uri="{FF2B5EF4-FFF2-40B4-BE49-F238E27FC236}">
                <a16:creationId xmlns:a16="http://schemas.microsoft.com/office/drawing/2014/main" id="{23D1C8E4-B2B2-A03F-5E2E-DF7ABA840735}"/>
              </a:ext>
            </a:extLst>
          </p:cNvPr>
          <p:cNvSpPr txBox="1">
            <a:spLocks/>
          </p:cNvSpPr>
          <p:nvPr/>
        </p:nvSpPr>
        <p:spPr>
          <a:xfrm>
            <a:off x="4973955" y="4304605"/>
            <a:ext cx="3246132" cy="1930461"/>
          </a:xfrm>
          <a:prstGeom prst="rect">
            <a:avLst/>
          </a:prstGeom>
        </p:spPr>
        <p:txBody>
          <a:bodyPr vert="horz" lIns="0" tIns="45720" rIns="0" bIns="45720" rtlCol="0">
            <a:normAutofit fontScale="77500" lnSpcReduction="20000"/>
          </a:bodyPr>
          <a:lstStyle>
            <a:lvl1pPr marL="91440" indent="-9144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/>
              <a:t>Paste Tera Term message, then the data will be filled in the chart and show as a graph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* The graph will be shown as a linear graph, because the gravitational acceleration is kept detected all the time. So, the graph is incorrect, I think.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883C892-97DB-C0BC-2A4F-414B6B7EED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63315" y="1988820"/>
            <a:ext cx="3159115" cy="3215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7161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E661C6-9538-FCAC-38C0-5ABE02DE7D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7BE70E-09BE-A924-5EF5-60CBD3B8F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Maze</a:t>
            </a:r>
            <a:endParaRPr lang="ko-KR" altLang="en-US" dirty="0"/>
          </a:p>
        </p:txBody>
      </p:sp>
      <p:pic>
        <p:nvPicPr>
          <p:cNvPr id="5" name="내용 개체 틀 4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0CA1040-9FD0-2DA5-B04D-4EA9B6BF95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9225" y="2019300"/>
            <a:ext cx="2695575" cy="2266950"/>
          </a:xfrm>
        </p:spPr>
      </p:pic>
      <p:pic>
        <p:nvPicPr>
          <p:cNvPr id="7" name="그림 6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2F02580-5BEF-432A-28C5-9CEADFB663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2019300"/>
            <a:ext cx="5667375" cy="367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721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802E42-D841-C76D-C278-DFAD1E7077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Demo</a:t>
            </a:r>
            <a:endParaRPr lang="ko-KR" altLang="en-US" dirty="0"/>
          </a:p>
        </p:txBody>
      </p:sp>
      <p:pic>
        <p:nvPicPr>
          <p:cNvPr id="4" name="20250624_165800">
            <a:hlinkClick r:id="" action="ppaction://media"/>
            <a:extLst>
              <a:ext uri="{FF2B5EF4-FFF2-40B4-BE49-F238E27FC236}">
                <a16:creationId xmlns:a16="http://schemas.microsoft.com/office/drawing/2014/main" id="{DD09CF6E-F206-624E-D2D1-DD65EB176E5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18499" y="286603"/>
            <a:ext cx="3101975" cy="5516072"/>
          </a:xfrm>
        </p:spPr>
      </p:pic>
      <p:pic>
        <p:nvPicPr>
          <p:cNvPr id="6" name="20250624_165608">
            <a:hlinkClick r:id="" action="ppaction://media"/>
            <a:extLst>
              <a:ext uri="{FF2B5EF4-FFF2-40B4-BE49-F238E27FC236}">
                <a16:creationId xmlns:a16="http://schemas.microsoft.com/office/drawing/2014/main" id="{6BF2DD72-4E01-42FC-FD1C-A9779732363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502025" y="341017"/>
            <a:ext cx="3072183" cy="5461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774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9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804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D955D9-3D05-70BB-C449-E8087BDCA1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Table of Contents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2B1AA20-FF74-6849-EBDD-0DFF167DBE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ko-KR" dirty="0"/>
              <a:t>Hardware implementation</a:t>
            </a:r>
          </a:p>
          <a:p>
            <a:r>
              <a:rPr lang="en-US" altLang="ko-KR" dirty="0"/>
              <a:t>Devices</a:t>
            </a:r>
          </a:p>
          <a:p>
            <a:r>
              <a:rPr lang="en-US" altLang="ko-KR" dirty="0"/>
              <a:t>Pin configurations</a:t>
            </a:r>
          </a:p>
          <a:p>
            <a:pPr marL="514350" indent="-514350">
              <a:buFont typeface="+mj-lt"/>
              <a:buAutoNum type="arabicPeriod" startAt="2"/>
            </a:pPr>
            <a:r>
              <a:rPr lang="en-US" altLang="ko-KR" dirty="0"/>
              <a:t>Software implementation</a:t>
            </a:r>
          </a:p>
          <a:p>
            <a:r>
              <a:rPr lang="en-US" altLang="ko-KR" dirty="0"/>
              <a:t>Main</a:t>
            </a:r>
          </a:p>
          <a:p>
            <a:r>
              <a:rPr lang="en-US" altLang="ko-KR" dirty="0"/>
              <a:t>Setups</a:t>
            </a:r>
          </a:p>
          <a:p>
            <a:r>
              <a:rPr lang="en-US" altLang="ko-KR" dirty="0"/>
              <a:t>Handlers</a:t>
            </a:r>
          </a:p>
          <a:p>
            <a:pPr marL="0" indent="0">
              <a:buNone/>
            </a:pPr>
            <a:endParaRPr lang="ko-KR" altLang="en-US" dirty="0"/>
          </a:p>
          <a:p>
            <a:pPr marL="514350" indent="-514350">
              <a:buFont typeface="+mj-lt"/>
              <a:buAutoNum type="arabicPeriod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760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0863F2-5C19-CCFE-B3E1-08A715662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ko-KR" dirty="0"/>
              <a:t>Hardware implementation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E6E5395-069B-3A3E-D8C7-198826EF2F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2410" y="1839371"/>
            <a:ext cx="10515600" cy="851026"/>
          </a:xfrm>
        </p:spPr>
        <p:txBody>
          <a:bodyPr>
            <a:normAutofit/>
          </a:bodyPr>
          <a:lstStyle/>
          <a:p>
            <a:r>
              <a:rPr lang="en-US" altLang="ko-KR" dirty="0"/>
              <a:t>Devices I used : Lidar sensor, Motor driver, Bluetooth module, Accelerometer</a:t>
            </a:r>
            <a:endParaRPr lang="ko-KR" altLang="en-US" dirty="0"/>
          </a:p>
        </p:txBody>
      </p:sp>
      <p:pic>
        <p:nvPicPr>
          <p:cNvPr id="5" name="그림 4" descr="전기 배선, 전자제품, 전자 공학, 실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9CAEFDE-F0D8-1E62-B27C-8E1A705D44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221524" y="2602286"/>
            <a:ext cx="4656499" cy="34923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D3B4D1F-EC6E-E416-7104-8D8780A78865}"/>
              </a:ext>
            </a:extLst>
          </p:cNvPr>
          <p:cNvSpPr txBox="1"/>
          <p:nvPr/>
        </p:nvSpPr>
        <p:spPr>
          <a:xfrm>
            <a:off x="5461927" y="3411238"/>
            <a:ext cx="13372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Lidar sensor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FE4C5F-43C8-7DBF-1DF9-9DC9E816A4DE}"/>
              </a:ext>
            </a:extLst>
          </p:cNvPr>
          <p:cNvSpPr txBox="1"/>
          <p:nvPr/>
        </p:nvSpPr>
        <p:spPr>
          <a:xfrm>
            <a:off x="2801406" y="4630482"/>
            <a:ext cx="1581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Accelerometer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C3832D-A7AD-78FA-305E-3C02FE7EB7C3}"/>
              </a:ext>
            </a:extLst>
          </p:cNvPr>
          <p:cNvSpPr txBox="1"/>
          <p:nvPr/>
        </p:nvSpPr>
        <p:spPr>
          <a:xfrm>
            <a:off x="3423820" y="3709625"/>
            <a:ext cx="1918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Bluetooth module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E01DF9-AE55-9758-6152-336F6C2812A1}"/>
              </a:ext>
            </a:extLst>
          </p:cNvPr>
          <p:cNvSpPr txBox="1"/>
          <p:nvPr/>
        </p:nvSpPr>
        <p:spPr>
          <a:xfrm>
            <a:off x="6065133" y="4974955"/>
            <a:ext cx="1411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Motor driver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ED43FB-7CDD-15DD-C8D8-2F62F2EEC638}"/>
              </a:ext>
            </a:extLst>
          </p:cNvPr>
          <p:cNvSpPr txBox="1"/>
          <p:nvPr/>
        </p:nvSpPr>
        <p:spPr>
          <a:xfrm>
            <a:off x="4438127" y="5098185"/>
            <a:ext cx="1225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Zero board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28187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DE16A0AF-28E1-93B4-E137-B86F99A9F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Pin configuration</a:t>
            </a:r>
          </a:p>
        </p:txBody>
      </p:sp>
      <p:pic>
        <p:nvPicPr>
          <p:cNvPr id="6" name="내용 개체 틀 5" descr="전자제품, 전기 배선, 케이블, 전자 공학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96F680C-5E38-737D-20E7-4CD140E7A3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48296" y="2484890"/>
            <a:ext cx="4163061" cy="3122295"/>
          </a:xfrm>
        </p:spPr>
      </p:pic>
      <p:pic>
        <p:nvPicPr>
          <p:cNvPr id="8" name="그림 7" descr="전자제품, 전자 공학, 전기 배선, 회로 구성요소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F92A57A-8666-E116-CFB0-D898AAD1DB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65" r="11222" b="38870"/>
          <a:stretch>
            <a:fillRect/>
          </a:stretch>
        </p:blipFill>
        <p:spPr>
          <a:xfrm rot="10800000">
            <a:off x="4132934" y="2528886"/>
            <a:ext cx="7675867" cy="309086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4AD75C9-C38C-C326-A8CE-C83E33F8C5F8}"/>
              </a:ext>
            </a:extLst>
          </p:cNvPr>
          <p:cNvSpPr txBox="1"/>
          <p:nvPr/>
        </p:nvSpPr>
        <p:spPr>
          <a:xfrm>
            <a:off x="1831812" y="3840812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5V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B9FC150-B1E4-14F7-C2B9-F2E0FD99BFF4}"/>
              </a:ext>
            </a:extLst>
          </p:cNvPr>
          <p:cNvSpPr txBox="1"/>
          <p:nvPr/>
        </p:nvSpPr>
        <p:spPr>
          <a:xfrm>
            <a:off x="1580056" y="3429000"/>
            <a:ext cx="630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GND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9E81D25B-9AC2-16FF-1F1B-19AB7C3EC622}"/>
              </a:ext>
            </a:extLst>
          </p:cNvPr>
          <p:cNvCxnSpPr>
            <a:cxnSpLocks/>
          </p:cNvCxnSpPr>
          <p:nvPr/>
        </p:nvCxnSpPr>
        <p:spPr>
          <a:xfrm flipV="1">
            <a:off x="2159000" y="3429000"/>
            <a:ext cx="346075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17444B99-5F19-E8ED-CC43-9712A7DA855D}"/>
              </a:ext>
            </a:extLst>
          </p:cNvPr>
          <p:cNvCxnSpPr/>
          <p:nvPr/>
        </p:nvCxnSpPr>
        <p:spPr>
          <a:xfrm flipV="1">
            <a:off x="2279650" y="3752850"/>
            <a:ext cx="225425" cy="2931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888BDD65-775A-CC79-6932-A247CB48E0D1}"/>
              </a:ext>
            </a:extLst>
          </p:cNvPr>
          <p:cNvSpPr txBox="1"/>
          <p:nvPr/>
        </p:nvSpPr>
        <p:spPr>
          <a:xfrm>
            <a:off x="1988317" y="4148787"/>
            <a:ext cx="1455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Lidar, BT, Aclr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A573CB-D3CC-3E69-1F50-BA7A157037B9}"/>
              </a:ext>
            </a:extLst>
          </p:cNvPr>
          <p:cNvSpPr txBox="1"/>
          <p:nvPr/>
        </p:nvSpPr>
        <p:spPr>
          <a:xfrm>
            <a:off x="6220932" y="5223746"/>
            <a:ext cx="977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5V, GND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28913E-9F8A-EA72-17CB-DFEDF2FD7FA2}"/>
              </a:ext>
            </a:extLst>
          </p:cNvPr>
          <p:cNvSpPr txBox="1"/>
          <p:nvPr/>
        </p:nvSpPr>
        <p:spPr>
          <a:xfrm>
            <a:off x="5996896" y="4550984"/>
            <a:ext cx="14260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SDA, SCL (PA22, 23)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9B07022-88FD-9B0B-257C-709824DFFB6C}"/>
              </a:ext>
            </a:extLst>
          </p:cNvPr>
          <p:cNvSpPr txBox="1"/>
          <p:nvPr/>
        </p:nvSpPr>
        <p:spPr>
          <a:xfrm>
            <a:off x="8219396" y="2938084"/>
            <a:ext cx="9044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ENB (PB09)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A9043AA-F8BC-3B35-DDD2-124ECDAB34E1}"/>
              </a:ext>
            </a:extLst>
          </p:cNvPr>
          <p:cNvSpPr txBox="1"/>
          <p:nvPr/>
        </p:nvSpPr>
        <p:spPr>
          <a:xfrm>
            <a:off x="5544688" y="3840812"/>
            <a:ext cx="9067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FF0000"/>
                </a:solidFill>
              </a:rPr>
              <a:t>ENA (PA19)</a:t>
            </a:r>
            <a:endParaRPr lang="ko-KR" altLang="en-US" sz="1200" b="1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011FC3F-95CF-1B4D-FFB5-3D28B2280FF1}"/>
              </a:ext>
            </a:extLst>
          </p:cNvPr>
          <p:cNvSpPr txBox="1"/>
          <p:nvPr/>
        </p:nvSpPr>
        <p:spPr>
          <a:xfrm>
            <a:off x="6451475" y="3336667"/>
            <a:ext cx="13837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solidFill>
                  <a:srgbClr val="FF0000"/>
                </a:solidFill>
              </a:rPr>
              <a:t>UART(BT) (PA06, 07)</a:t>
            </a:r>
            <a:endParaRPr lang="ko-KR" altLang="en-US" sz="1050" b="1" dirty="0">
              <a:solidFill>
                <a:srgbClr val="FF0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1139CF2-7653-5CCB-651A-CE7524408390}"/>
              </a:ext>
            </a:extLst>
          </p:cNvPr>
          <p:cNvSpPr txBox="1"/>
          <p:nvPr/>
        </p:nvSpPr>
        <p:spPr>
          <a:xfrm>
            <a:off x="6511587" y="2866165"/>
            <a:ext cx="126348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solidFill>
                  <a:srgbClr val="FF0000"/>
                </a:solidFill>
              </a:rPr>
              <a:t>UART(Lidar) (PA11)</a:t>
            </a:r>
            <a:endParaRPr lang="ko-KR" altLang="en-US" sz="1050" b="1" dirty="0">
              <a:solidFill>
                <a:srgbClr val="FF0000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8870352-38FF-849B-31D1-78FCC317E7AF}"/>
              </a:ext>
            </a:extLst>
          </p:cNvPr>
          <p:cNvSpPr txBox="1"/>
          <p:nvPr/>
        </p:nvSpPr>
        <p:spPr>
          <a:xfrm>
            <a:off x="6460964" y="3673946"/>
            <a:ext cx="192392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solidFill>
                  <a:srgbClr val="FF0000"/>
                </a:solidFill>
              </a:rPr>
              <a:t>PORT (IN1-4) (PA04, 05, 08, 09)</a:t>
            </a:r>
            <a:endParaRPr lang="ko-KR" altLang="en-US" sz="1050" b="1" dirty="0">
              <a:solidFill>
                <a:srgbClr val="FF00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06116B1-F2B8-782D-1B6C-D140E165C511}"/>
              </a:ext>
            </a:extLst>
          </p:cNvPr>
          <p:cNvSpPr txBox="1"/>
          <p:nvPr/>
        </p:nvSpPr>
        <p:spPr>
          <a:xfrm>
            <a:off x="10252105" y="4065181"/>
            <a:ext cx="771365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solidFill>
                  <a:srgbClr val="FF0000"/>
                </a:solidFill>
              </a:rPr>
              <a:t>VMS, GND</a:t>
            </a:r>
            <a:endParaRPr lang="ko-KR" altLang="en-US" sz="105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0437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내용 개체 틀 4" descr="텍스트, 전자제품, 스크린샷, 회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439E043-C964-6357-26CD-5E620653DE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552"/>
          <a:stretch>
            <a:fillRect/>
          </a:stretch>
        </p:blipFill>
        <p:spPr>
          <a:xfrm>
            <a:off x="1991779" y="42109"/>
            <a:ext cx="8208442" cy="6773781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49630C4-2A9B-6BFE-D3D5-0A96F8029722}"/>
              </a:ext>
            </a:extLst>
          </p:cNvPr>
          <p:cNvSpPr txBox="1"/>
          <p:nvPr/>
        </p:nvSpPr>
        <p:spPr>
          <a:xfrm>
            <a:off x="1762936" y="4137660"/>
            <a:ext cx="1455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Lidar, BT, Aclr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E3A2EBC5-5868-7D82-28D6-BF5181F0E798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3218656" y="4251960"/>
            <a:ext cx="339884" cy="70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B15295B3-FDCA-3017-8E95-8157BA4992F0}"/>
              </a:ext>
            </a:extLst>
          </p:cNvPr>
          <p:cNvCxnSpPr>
            <a:cxnSpLocks/>
            <a:endCxn id="9" idx="3"/>
          </p:cNvCxnSpPr>
          <p:nvPr/>
        </p:nvCxnSpPr>
        <p:spPr>
          <a:xfrm flipH="1" flipV="1">
            <a:off x="3218656" y="4322326"/>
            <a:ext cx="339884" cy="149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9086480-A75A-3EB0-725C-AAAFDA9B65D5}"/>
              </a:ext>
            </a:extLst>
          </p:cNvPr>
          <p:cNvSpPr txBox="1"/>
          <p:nvPr/>
        </p:nvSpPr>
        <p:spPr>
          <a:xfrm>
            <a:off x="2586752" y="4506992"/>
            <a:ext cx="631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M/D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89E5ABB4-CA50-E0CA-B4BA-D22354300610}"/>
              </a:ext>
            </a:extLst>
          </p:cNvPr>
          <p:cNvCxnSpPr>
            <a:cxnSpLocks/>
          </p:cNvCxnSpPr>
          <p:nvPr/>
        </p:nvCxnSpPr>
        <p:spPr>
          <a:xfrm flipH="1">
            <a:off x="3218656" y="4621292"/>
            <a:ext cx="339884" cy="703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6A723380-A960-E745-8BFB-1FE69D538CCC}"/>
              </a:ext>
            </a:extLst>
          </p:cNvPr>
          <p:cNvCxnSpPr>
            <a:cxnSpLocks/>
          </p:cNvCxnSpPr>
          <p:nvPr/>
        </p:nvCxnSpPr>
        <p:spPr>
          <a:xfrm flipH="1" flipV="1">
            <a:off x="3218656" y="4691658"/>
            <a:ext cx="339884" cy="1494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70ADCE4-59EE-1C5B-0795-967DF4D0A8C7}"/>
              </a:ext>
            </a:extLst>
          </p:cNvPr>
          <p:cNvSpPr txBox="1"/>
          <p:nvPr/>
        </p:nvSpPr>
        <p:spPr>
          <a:xfrm>
            <a:off x="6015752" y="3768328"/>
            <a:ext cx="631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M/D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E15E2025-9EEE-4B23-7908-5F1E7201ED3B}"/>
              </a:ext>
            </a:extLst>
          </p:cNvPr>
          <p:cNvCxnSpPr>
            <a:cxnSpLocks/>
            <a:endCxn id="18" idx="3"/>
          </p:cNvCxnSpPr>
          <p:nvPr/>
        </p:nvCxnSpPr>
        <p:spPr>
          <a:xfrm flipH="1" flipV="1">
            <a:off x="6647656" y="3952994"/>
            <a:ext cx="2519204" cy="16324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DB188A83-3609-18FA-41CE-BA6C08607525}"/>
              </a:ext>
            </a:extLst>
          </p:cNvPr>
          <p:cNvCxnSpPr>
            <a:cxnSpLocks/>
            <a:endCxn id="18" idx="3"/>
          </p:cNvCxnSpPr>
          <p:nvPr/>
        </p:nvCxnSpPr>
        <p:spPr>
          <a:xfrm flipH="1" flipV="1">
            <a:off x="6647656" y="3952994"/>
            <a:ext cx="2458244" cy="14419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1461EE19-F132-6767-6D4B-2013FD3AC163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3388598" y="3952994"/>
            <a:ext cx="2627154" cy="18001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9DAE4C76-D0BC-7DFE-10A2-AD7E198E0E96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3388598" y="3952994"/>
            <a:ext cx="2627154" cy="195866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F7511D72-C8EA-5DE8-710B-E756F9B8D6FB}"/>
              </a:ext>
            </a:extLst>
          </p:cNvPr>
          <p:cNvCxnSpPr>
            <a:cxnSpLocks/>
            <a:endCxn id="18" idx="1"/>
          </p:cNvCxnSpPr>
          <p:nvPr/>
        </p:nvCxnSpPr>
        <p:spPr>
          <a:xfrm flipV="1">
            <a:off x="3388598" y="3952994"/>
            <a:ext cx="2627154" cy="14419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3BDE84F7-E25E-C5A7-9E2E-FA0BF52EE9C1}"/>
              </a:ext>
            </a:extLst>
          </p:cNvPr>
          <p:cNvCxnSpPr>
            <a:cxnSpLocks/>
            <a:endCxn id="18" idx="3"/>
          </p:cNvCxnSpPr>
          <p:nvPr/>
        </p:nvCxnSpPr>
        <p:spPr>
          <a:xfrm flipH="1">
            <a:off x="6647656" y="3794433"/>
            <a:ext cx="2519204" cy="1585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3DA65C9B-A36A-88CE-C36D-02624F3176CC}"/>
              </a:ext>
            </a:extLst>
          </p:cNvPr>
          <p:cNvSpPr txBox="1"/>
          <p:nvPr/>
        </p:nvSpPr>
        <p:spPr>
          <a:xfrm>
            <a:off x="8675132" y="2151430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Aclr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7D9E288A-AE5A-F51B-8A87-87672E2E042D}"/>
              </a:ext>
            </a:extLst>
          </p:cNvPr>
          <p:cNvCxnSpPr>
            <a:cxnSpLocks/>
            <a:endCxn id="38" idx="2"/>
          </p:cNvCxnSpPr>
          <p:nvPr/>
        </p:nvCxnSpPr>
        <p:spPr>
          <a:xfrm flipH="1" flipV="1">
            <a:off x="8954215" y="2520762"/>
            <a:ext cx="279083" cy="3514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6D960DBC-99D3-0802-8188-D4D1D0D105DC}"/>
              </a:ext>
            </a:extLst>
          </p:cNvPr>
          <p:cNvCxnSpPr>
            <a:cxnSpLocks/>
          </p:cNvCxnSpPr>
          <p:nvPr/>
        </p:nvCxnSpPr>
        <p:spPr>
          <a:xfrm flipH="1" flipV="1">
            <a:off x="8954215" y="2546867"/>
            <a:ext cx="279083" cy="516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7E604DDE-D3E0-F481-6654-03244D8DDA78}"/>
              </a:ext>
            </a:extLst>
          </p:cNvPr>
          <p:cNvSpPr txBox="1"/>
          <p:nvPr/>
        </p:nvSpPr>
        <p:spPr>
          <a:xfrm>
            <a:off x="9996347" y="4251960"/>
            <a:ext cx="55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Aclr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11E7BB64-098E-5826-E524-4FCC7E0DBF7F}"/>
              </a:ext>
            </a:extLst>
          </p:cNvPr>
          <p:cNvCxnSpPr>
            <a:cxnSpLocks/>
            <a:endCxn id="44" idx="1"/>
          </p:cNvCxnSpPr>
          <p:nvPr/>
        </p:nvCxnSpPr>
        <p:spPr>
          <a:xfrm>
            <a:off x="9411661" y="4322326"/>
            <a:ext cx="584686" cy="1143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518E28D5-85AE-088D-76C9-6CEB0816033B}"/>
              </a:ext>
            </a:extLst>
          </p:cNvPr>
          <p:cNvCxnSpPr>
            <a:cxnSpLocks/>
            <a:endCxn id="44" idx="1"/>
          </p:cNvCxnSpPr>
          <p:nvPr/>
        </p:nvCxnSpPr>
        <p:spPr>
          <a:xfrm flipV="1">
            <a:off x="9391197" y="4436626"/>
            <a:ext cx="605150" cy="152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FD4050E2-5C8B-A00E-6EC1-74C290E1A748}"/>
              </a:ext>
            </a:extLst>
          </p:cNvPr>
          <p:cNvSpPr txBox="1"/>
          <p:nvPr/>
        </p:nvSpPr>
        <p:spPr>
          <a:xfrm>
            <a:off x="9568477" y="5982745"/>
            <a:ext cx="1263487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50" b="1" dirty="0">
                <a:solidFill>
                  <a:srgbClr val="FF0000"/>
                </a:solidFill>
              </a:rPr>
              <a:t>UART(Lidar) (PA11)</a:t>
            </a:r>
            <a:endParaRPr lang="ko-KR" altLang="en-US" sz="1050" b="1" dirty="0">
              <a:solidFill>
                <a:srgbClr val="FF0000"/>
              </a:solidFill>
            </a:endParaRPr>
          </a:p>
        </p:txBody>
      </p: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2494F232-642F-7245-680D-6205BCE1D3E4}"/>
              </a:ext>
            </a:extLst>
          </p:cNvPr>
          <p:cNvCxnSpPr>
            <a:cxnSpLocks/>
            <a:endCxn id="51" idx="1"/>
          </p:cNvCxnSpPr>
          <p:nvPr/>
        </p:nvCxnSpPr>
        <p:spPr>
          <a:xfrm>
            <a:off x="9391197" y="6091211"/>
            <a:ext cx="177280" cy="184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5192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37F464-32B5-96F7-A37C-8EBCDEF30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Software implementation</a:t>
            </a:r>
            <a:endParaRPr lang="ko-KR" altLang="en-US" dirty="0"/>
          </a:p>
        </p:txBody>
      </p:sp>
      <p:pic>
        <p:nvPicPr>
          <p:cNvPr id="5" name="내용 개체 틀 4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0685E06-DEB4-512C-C047-56F2CF1F8E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15" y="2054723"/>
            <a:ext cx="1783080" cy="2748553"/>
          </a:xfrm>
        </p:spPr>
      </p:pic>
      <p:pic>
        <p:nvPicPr>
          <p:cNvPr id="7" name="그림 6" descr="텍스트, 폰트, 스크린샷, 라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2C12251-B89A-D374-B074-A5F0E4F801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582"/>
          <a:stretch>
            <a:fillRect/>
          </a:stretch>
        </p:blipFill>
        <p:spPr>
          <a:xfrm>
            <a:off x="2743227" y="1988720"/>
            <a:ext cx="3901388" cy="884020"/>
          </a:xfrm>
          <a:prstGeom prst="rect">
            <a:avLst/>
          </a:prstGeom>
        </p:spPr>
      </p:pic>
      <p:pic>
        <p:nvPicPr>
          <p:cNvPr id="9" name="그림 8" descr="텍스트, 스크린샷, 문서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C3F873D-B33A-9265-6672-36528C94474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8080" y="286603"/>
            <a:ext cx="4114800" cy="6200775"/>
          </a:xfrm>
          <a:prstGeom prst="rect">
            <a:avLst/>
          </a:prstGeom>
        </p:spPr>
      </p:pic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584C4831-F905-C993-912B-44221571DC84}"/>
              </a:ext>
            </a:extLst>
          </p:cNvPr>
          <p:cNvSpPr txBox="1">
            <a:spLocks/>
          </p:cNvSpPr>
          <p:nvPr/>
        </p:nvSpPr>
        <p:spPr>
          <a:xfrm>
            <a:off x="97170" y="5018540"/>
            <a:ext cx="2655570" cy="8510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altLang="ko-KR" dirty="0"/>
              <a:t>Initialize and call all setup functions</a:t>
            </a: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B1F160C3-D7CC-4858-12DF-6AF42DDC69AE}"/>
              </a:ext>
            </a:extLst>
          </p:cNvPr>
          <p:cNvSpPr txBox="1">
            <a:spLocks/>
          </p:cNvSpPr>
          <p:nvPr/>
        </p:nvSpPr>
        <p:spPr>
          <a:xfrm>
            <a:off x="3087993" y="3003486"/>
            <a:ext cx="2655570" cy="8510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 startAt="2"/>
            </a:pPr>
            <a:r>
              <a:rPr lang="en-US" altLang="ko-KR" dirty="0"/>
              <a:t>Setup NVIC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8D8957FA-71B8-E0F6-EAAD-6C84B360DADC}"/>
              </a:ext>
            </a:extLst>
          </p:cNvPr>
          <p:cNvSpPr txBox="1">
            <a:spLocks/>
          </p:cNvSpPr>
          <p:nvPr/>
        </p:nvSpPr>
        <p:spPr>
          <a:xfrm>
            <a:off x="9345945" y="5542415"/>
            <a:ext cx="2655570" cy="851026"/>
          </a:xfrm>
          <a:prstGeom prst="rect">
            <a:avLst/>
          </a:prstGeom>
        </p:spPr>
        <p:txBody>
          <a:bodyPr vert="horz" lIns="0" tIns="45720" rIns="0" bIns="45720" rtlCol="0">
            <a:normAutofit lnSpcReduction="10000"/>
          </a:bodyPr>
          <a:lstStyle>
            <a:lvl1pPr marL="91440" indent="-9144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 startAt="3"/>
            </a:pPr>
            <a:r>
              <a:rPr lang="en-US" altLang="ko-KR" dirty="0"/>
              <a:t>Forever loop: get 100 packets each form lidar sensor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5177A8E2-DA4D-AEA5-2E5B-47C649871523}"/>
              </a:ext>
            </a:extLst>
          </p:cNvPr>
          <p:cNvSpPr txBox="1">
            <a:spLocks/>
          </p:cNvSpPr>
          <p:nvPr/>
        </p:nvSpPr>
        <p:spPr>
          <a:xfrm>
            <a:off x="97170" y="5636352"/>
            <a:ext cx="2655570" cy="85102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/>
              <a:t>=&gt; Configurations before normal operations</a:t>
            </a:r>
          </a:p>
        </p:txBody>
      </p:sp>
      <p:sp>
        <p:nvSpPr>
          <p:cNvPr id="15" name="내용 개체 틀 2">
            <a:extLst>
              <a:ext uri="{FF2B5EF4-FFF2-40B4-BE49-F238E27FC236}">
                <a16:creationId xmlns:a16="http://schemas.microsoft.com/office/drawing/2014/main" id="{6A8968BE-1899-73AB-B983-7401F4400D68}"/>
              </a:ext>
            </a:extLst>
          </p:cNvPr>
          <p:cNvSpPr txBox="1">
            <a:spLocks/>
          </p:cNvSpPr>
          <p:nvPr/>
        </p:nvSpPr>
        <p:spPr>
          <a:xfrm>
            <a:off x="3059639" y="3386990"/>
            <a:ext cx="3036361" cy="1416286"/>
          </a:xfrm>
          <a:prstGeom prst="rect">
            <a:avLst/>
          </a:prstGeom>
        </p:spPr>
        <p:txBody>
          <a:bodyPr vert="horz" lIns="0" tIns="45720" rIns="0" bIns="45720" rtlCol="0">
            <a:normAutofit fontScale="85000" lnSpcReduction="20000"/>
          </a:bodyPr>
          <a:lstStyle>
            <a:lvl1pPr marL="91440" indent="-9144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/>
              <a:t>Priority : TC5, RTC, TCC2</a:t>
            </a:r>
          </a:p>
          <a:p>
            <a:pPr marL="0" indent="0">
              <a:buNone/>
            </a:pPr>
            <a:r>
              <a:rPr lang="en-US" altLang="ko-KR" dirty="0"/>
              <a:t>TC5: move straight</a:t>
            </a:r>
          </a:p>
          <a:p>
            <a:pPr marL="0" indent="0">
              <a:buNone/>
            </a:pPr>
            <a:r>
              <a:rPr lang="en-US" altLang="ko-KR" dirty="0"/>
              <a:t>RTC: detect wall + turn</a:t>
            </a:r>
          </a:p>
          <a:p>
            <a:pPr marL="0" indent="0">
              <a:buNone/>
            </a:pPr>
            <a:r>
              <a:rPr lang="en-US" altLang="ko-KR" dirty="0"/>
              <a:t>TCC2: send speed of the car</a:t>
            </a:r>
          </a:p>
        </p:txBody>
      </p:sp>
    </p:spTree>
    <p:extLst>
      <p:ext uri="{BB962C8B-B14F-4D97-AF65-F5344CB8AC3E}">
        <p14:creationId xmlns:p14="http://schemas.microsoft.com/office/powerpoint/2010/main" val="250117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0565FD-822C-DB08-6937-4DA33804D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Setups</a:t>
            </a:r>
            <a:endParaRPr lang="ko-KR" altLang="en-US" dirty="0"/>
          </a:p>
        </p:txBody>
      </p:sp>
      <p:pic>
        <p:nvPicPr>
          <p:cNvPr id="21" name="그림 20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2400D9E-73E6-757C-21EF-9A3294CDF1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0189" y="2944178"/>
            <a:ext cx="5019675" cy="2286000"/>
          </a:xfrm>
          <a:prstGeom prst="rect">
            <a:avLst/>
          </a:prstGeom>
        </p:spPr>
      </p:pic>
      <p:pic>
        <p:nvPicPr>
          <p:cNvPr id="25" name="내용 개체 틀 24">
            <a:extLst>
              <a:ext uri="{FF2B5EF4-FFF2-40B4-BE49-F238E27FC236}">
                <a16:creationId xmlns:a16="http://schemas.microsoft.com/office/drawing/2014/main" id="{B3B04E51-818E-24F4-068C-7616457882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013" y="2944178"/>
            <a:ext cx="5486400" cy="2124075"/>
          </a:xfrm>
        </p:spPr>
      </p:pic>
      <p:pic>
        <p:nvPicPr>
          <p:cNvPr id="27" name="그림 26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322CB8C-709F-0FBC-B51A-73E7EF169E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46463" y="147161"/>
            <a:ext cx="1418434" cy="2186464"/>
          </a:xfrm>
          <a:prstGeom prst="rect">
            <a:avLst/>
          </a:prstGeom>
        </p:spPr>
      </p:pic>
      <p:sp>
        <p:nvSpPr>
          <p:cNvPr id="28" name="내용 개체 틀 2">
            <a:extLst>
              <a:ext uri="{FF2B5EF4-FFF2-40B4-BE49-F238E27FC236}">
                <a16:creationId xmlns:a16="http://schemas.microsoft.com/office/drawing/2014/main" id="{185497F8-FF4A-0455-AEDE-541CA99FAF9F}"/>
              </a:ext>
            </a:extLst>
          </p:cNvPr>
          <p:cNvSpPr txBox="1">
            <a:spLocks/>
          </p:cNvSpPr>
          <p:nvPr/>
        </p:nvSpPr>
        <p:spPr>
          <a:xfrm>
            <a:off x="8002893" y="5230178"/>
            <a:ext cx="1684032" cy="81819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/>
              <a:t>Faster period</a:t>
            </a:r>
          </a:p>
          <a:p>
            <a:pPr marL="0" indent="0">
              <a:buNone/>
            </a:pPr>
            <a:r>
              <a:rPr lang="en-US" altLang="ko-KR" dirty="0"/>
              <a:t>(stop)</a:t>
            </a:r>
          </a:p>
        </p:txBody>
      </p:sp>
    </p:spTree>
    <p:extLst>
      <p:ext uri="{BB962C8B-B14F-4D97-AF65-F5344CB8AC3E}">
        <p14:creationId xmlns:p14="http://schemas.microsoft.com/office/powerpoint/2010/main" val="3767543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568AD4-8D70-C185-098E-7EA744940B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AF29C5-8851-A317-98E9-4E6F1DAC7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Setups</a:t>
            </a:r>
            <a:endParaRPr lang="ko-KR" altLang="en-US" dirty="0"/>
          </a:p>
        </p:txBody>
      </p:sp>
      <p:pic>
        <p:nvPicPr>
          <p:cNvPr id="6" name="내용 개체 틀 5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6F0E7F6-A67B-8351-DD84-385AE134F0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891456"/>
            <a:ext cx="4463974" cy="4022725"/>
          </a:xfrm>
        </p:spPr>
      </p:pic>
      <p:pic>
        <p:nvPicPr>
          <p:cNvPr id="8" name="그림 7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BCFD729-84F1-60E4-DB09-46F6CD173C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350" y="286603"/>
            <a:ext cx="5715000" cy="5781675"/>
          </a:xfrm>
          <a:prstGeom prst="rect">
            <a:avLst/>
          </a:prstGeom>
        </p:spPr>
      </p:pic>
      <p:sp>
        <p:nvSpPr>
          <p:cNvPr id="9" name="내용 개체 틀 2">
            <a:extLst>
              <a:ext uri="{FF2B5EF4-FFF2-40B4-BE49-F238E27FC236}">
                <a16:creationId xmlns:a16="http://schemas.microsoft.com/office/drawing/2014/main" id="{ECF278F9-9D73-DF4B-81B6-7A6C9ECFC3B4}"/>
              </a:ext>
            </a:extLst>
          </p:cNvPr>
          <p:cNvSpPr txBox="1">
            <a:spLocks/>
          </p:cNvSpPr>
          <p:nvPr/>
        </p:nvSpPr>
        <p:spPr>
          <a:xfrm>
            <a:off x="1209675" y="5914181"/>
            <a:ext cx="4463975" cy="81819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/>
              <a:t>SERCOM0 (UART) : Bluetooth -&gt; Tera Term</a:t>
            </a:r>
          </a:p>
          <a:p>
            <a:pPr marL="0" indent="0">
              <a:buNone/>
            </a:pPr>
            <a:r>
              <a:rPr lang="en-US" altLang="ko-KR" dirty="0"/>
              <a:t>SERCOM2 (UART) : LIDAR </a:t>
            </a:r>
          </a:p>
        </p:txBody>
      </p:sp>
    </p:spTree>
    <p:extLst>
      <p:ext uri="{BB962C8B-B14F-4D97-AF65-F5344CB8AC3E}">
        <p14:creationId xmlns:p14="http://schemas.microsoft.com/office/powerpoint/2010/main" val="14893169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7D7BA3-EE13-197F-1885-F13295F8A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Handlers</a:t>
            </a:r>
            <a:endParaRPr lang="ko-KR" altLang="en-US" dirty="0"/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600B6A3A-C56B-9D06-E246-1465C93CE70B}"/>
              </a:ext>
            </a:extLst>
          </p:cNvPr>
          <p:cNvSpPr txBox="1">
            <a:spLocks/>
          </p:cNvSpPr>
          <p:nvPr/>
        </p:nvSpPr>
        <p:spPr>
          <a:xfrm>
            <a:off x="8193392" y="1922463"/>
            <a:ext cx="3213973" cy="153257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/>
              <a:t>Look for the LIDAR data to find right side(90, 36 degree) distance</a:t>
            </a:r>
          </a:p>
        </p:txBody>
      </p:sp>
      <p:sp>
        <p:nvSpPr>
          <p:cNvPr id="14" name="내용 개체 틀 2">
            <a:extLst>
              <a:ext uri="{FF2B5EF4-FFF2-40B4-BE49-F238E27FC236}">
                <a16:creationId xmlns:a16="http://schemas.microsoft.com/office/drawing/2014/main" id="{C417ED72-F0D3-371C-0779-2B5263786020}"/>
              </a:ext>
            </a:extLst>
          </p:cNvPr>
          <p:cNvSpPr txBox="1">
            <a:spLocks/>
          </p:cNvSpPr>
          <p:nvPr/>
        </p:nvSpPr>
        <p:spPr>
          <a:xfrm>
            <a:off x="8193393" y="3185939"/>
            <a:ext cx="3929197" cy="1290399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/>
              <a:t>To use correct distance:</a:t>
            </a:r>
          </a:p>
          <a:p>
            <a:pPr marL="0" indent="0">
              <a:buNone/>
            </a:pPr>
            <a:r>
              <a:rPr lang="en-US" altLang="ko-KR" dirty="0"/>
              <a:t>Discard error data, low/high intensity</a:t>
            </a:r>
          </a:p>
          <a:p>
            <a:pPr marL="0" indent="0">
              <a:buNone/>
            </a:pPr>
            <a:r>
              <a:rPr lang="en-US" altLang="ko-KR" dirty="0"/>
              <a:t>Use average of 12 measurements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9F219B2F-A7CD-C69C-080F-B7511EE3DB76}"/>
              </a:ext>
            </a:extLst>
          </p:cNvPr>
          <p:cNvSpPr txBox="1">
            <a:spLocks/>
          </p:cNvSpPr>
          <p:nvPr/>
        </p:nvSpPr>
        <p:spPr>
          <a:xfrm>
            <a:off x="8193393" y="4745434"/>
            <a:ext cx="3093732" cy="1705452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1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1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/>
              <a:t>If distance is longer than 260mm(for 90 degree), left wheel move faster</a:t>
            </a:r>
          </a:p>
          <a:p>
            <a:pPr marL="0" indent="0">
              <a:buNone/>
            </a:pPr>
            <a:r>
              <a:rPr lang="en-US" altLang="ko-KR" dirty="0"/>
              <a:t>Opposite for 220 mm</a:t>
            </a:r>
            <a:r>
              <a:rPr lang="ko-KR" altLang="en-US" dirty="0"/>
              <a:t> </a:t>
            </a:r>
            <a:r>
              <a:rPr lang="en-US" altLang="ko-KR" dirty="0"/>
              <a:t>(90 degree)</a:t>
            </a:r>
          </a:p>
        </p:txBody>
      </p:sp>
      <p:pic>
        <p:nvPicPr>
          <p:cNvPr id="7" name="그림 6" descr="텍스트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B667728-26E6-6E92-47AB-11E6BD0D90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905" y="2026085"/>
            <a:ext cx="5892416" cy="4174926"/>
          </a:xfrm>
          <a:prstGeom prst="rect">
            <a:avLst/>
          </a:prstGeom>
        </p:spPr>
      </p:pic>
      <p:pic>
        <p:nvPicPr>
          <p:cNvPr id="9" name="그림 8" descr="텍스트, 스크린샷, 폰트, 번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FE7C217-B175-7EA4-FB99-26F35B5E48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7777"/>
          <a:stretch>
            <a:fillRect/>
          </a:stretch>
        </p:blipFill>
        <p:spPr>
          <a:xfrm>
            <a:off x="5231749" y="170868"/>
            <a:ext cx="2513145" cy="6030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042217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추억">
  <a:themeElements>
    <a:clrScheme name="추억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추억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TM02900720[[fn=전체]]</Template>
  <TotalTime>131</TotalTime>
  <Words>381</Words>
  <Application>Microsoft Office PowerPoint</Application>
  <PresentationFormat>와이드스크린</PresentationFormat>
  <Paragraphs>73</Paragraphs>
  <Slides>14</Slides>
  <Notes>1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맑은 고딕</vt:lpstr>
      <vt:lpstr>Calibri</vt:lpstr>
      <vt:lpstr>Calibri Light</vt:lpstr>
      <vt:lpstr>Wingdings 2</vt:lpstr>
      <vt:lpstr>HDOfficeLightV0</vt:lpstr>
      <vt:lpstr>추억</vt:lpstr>
      <vt:lpstr>COSE421 class project</vt:lpstr>
      <vt:lpstr>Table of Contents</vt:lpstr>
      <vt:lpstr>Hardware implementation</vt:lpstr>
      <vt:lpstr>Pin configuration</vt:lpstr>
      <vt:lpstr>PowerPoint 프레젠테이션</vt:lpstr>
      <vt:lpstr>Software implementation</vt:lpstr>
      <vt:lpstr>Setups</vt:lpstr>
      <vt:lpstr>Setups</vt:lpstr>
      <vt:lpstr>Handlers</vt:lpstr>
      <vt:lpstr>Handlers</vt:lpstr>
      <vt:lpstr>Turning functions</vt:lpstr>
      <vt:lpstr>Speed graph</vt:lpstr>
      <vt:lpstr>Maze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이정원[ 학부재학 / 컴퓨터학과 ]</dc:creator>
  <cp:lastModifiedBy>이정원[ 학부재학 / 컴퓨터학과 ]</cp:lastModifiedBy>
  <cp:revision>5</cp:revision>
  <dcterms:created xsi:type="dcterms:W3CDTF">2025-06-23T20:09:02Z</dcterms:created>
  <dcterms:modified xsi:type="dcterms:W3CDTF">2025-06-24T12:43:07Z</dcterms:modified>
</cp:coreProperties>
</file>

<file path=docProps/thumbnail.jpeg>
</file>